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0" y="-93"/>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CF0E0-34AA-488D-86F0-1141C0DC7FD2}" type="datetimeFigureOut">
              <a:rPr lang="en-US" smtClean="0"/>
              <a:t>10/16/2009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CF0E0-34AA-488D-86F0-1141C0DC7FD2}" type="datetimeFigureOut">
              <a:rPr lang="en-US" smtClean="0"/>
              <a:t>10/16/2009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CF0E0-34AA-488D-86F0-1141C0DC7FD2}" type="datetimeFigureOut">
              <a:rPr lang="en-US" smtClean="0"/>
              <a:t>10/16/2009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CF0E0-34AA-488D-86F0-1141C0DC7FD2}" type="datetimeFigureOut">
              <a:rPr lang="en-US" smtClean="0"/>
              <a:t>10/16/2009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CF0E0-34AA-488D-86F0-1141C0DC7FD2}" type="datetimeFigureOut">
              <a:rPr lang="en-US" smtClean="0"/>
              <a:t>10/16/2009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CF0E0-34AA-488D-86F0-1141C0DC7FD2}" type="datetimeFigureOut">
              <a:rPr lang="en-US" smtClean="0"/>
              <a:t>10/16/2009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CF0E0-34AA-488D-86F0-1141C0DC7FD2}" type="datetimeFigureOut">
              <a:rPr lang="en-US" smtClean="0"/>
              <a:t>10/16/2009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CF0E0-34AA-488D-86F0-1141C0DC7FD2}" type="datetimeFigureOut">
              <a:rPr lang="en-US" smtClean="0"/>
              <a:t>10/16/2009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CF0E0-34AA-488D-86F0-1141C0DC7FD2}" type="datetimeFigureOut">
              <a:rPr lang="en-US" smtClean="0"/>
              <a:t>10/16/2009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F0E0-34AA-488D-86F0-1141C0DC7FD2}" type="datetimeFigureOut">
              <a:rPr lang="en-US" smtClean="0"/>
              <a:t>10/16/2009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F0E0-34AA-488D-86F0-1141C0DC7FD2}" type="datetimeFigureOut">
              <a:rPr lang="en-US" smtClean="0"/>
              <a:t>10/16/2009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B6677B-5B38-4249-887A-48F644532B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CF0E0-34AA-488D-86F0-1141C0DC7FD2}" type="datetimeFigureOut">
              <a:rPr lang="en-US" smtClean="0"/>
              <a:t>10/16/2009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6677B-5B38-4249-887A-48F644532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Transana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lstStyle/>
          <a:p>
            <a:r>
              <a:rPr lang="en-US" dirty="0" smtClean="0"/>
              <a:t>General</a:t>
            </a:r>
            <a:endParaRPr lang="en-US" dirty="0"/>
          </a:p>
        </p:txBody>
      </p:sp>
      <p:sp>
        <p:nvSpPr>
          <p:cNvPr id="3" name="Content Placeholder 2"/>
          <p:cNvSpPr>
            <a:spLocks noGrp="1"/>
          </p:cNvSpPr>
          <p:nvPr>
            <p:ph idx="1"/>
          </p:nvPr>
        </p:nvSpPr>
        <p:spPr>
          <a:xfrm>
            <a:off x="152400" y="838200"/>
            <a:ext cx="8839200" cy="5791200"/>
          </a:xfrm>
        </p:spPr>
        <p:txBody>
          <a:bodyPr>
            <a:normAutofit fontScale="77500" lnSpcReduction="20000"/>
          </a:bodyPr>
          <a:lstStyle/>
          <a:p>
            <a:r>
              <a:rPr lang="en-US" dirty="0" smtClean="0"/>
              <a:t>For qualitative analysis</a:t>
            </a:r>
          </a:p>
          <a:p>
            <a:r>
              <a:rPr lang="en-US" b="1" dirty="0" err="1" smtClean="0"/>
              <a:t>Transana</a:t>
            </a:r>
            <a:r>
              <a:rPr lang="en-US" b="1" dirty="0" smtClean="0"/>
              <a:t> is cross-platform.</a:t>
            </a:r>
            <a:r>
              <a:rPr lang="en-US" dirty="0" smtClean="0"/>
              <a:t> </a:t>
            </a:r>
            <a:r>
              <a:rPr lang="en-US" dirty="0"/>
              <a:t>R</a:t>
            </a:r>
            <a:r>
              <a:rPr lang="en-US" dirty="0" smtClean="0"/>
              <a:t>uns on both Windows and Apple OS X</a:t>
            </a:r>
          </a:p>
          <a:p>
            <a:r>
              <a:rPr lang="en-US" dirty="0" err="1" smtClean="0"/>
              <a:t>Transana</a:t>
            </a:r>
            <a:r>
              <a:rPr lang="en-US" dirty="0" smtClean="0"/>
              <a:t> is Open Source. </a:t>
            </a:r>
          </a:p>
          <a:p>
            <a:pPr lvl="1"/>
            <a:r>
              <a:rPr lang="en-US" dirty="0" smtClean="0"/>
              <a:t>Researchers can adapt the software to their own special needs if necessary</a:t>
            </a:r>
          </a:p>
          <a:p>
            <a:r>
              <a:rPr lang="en-US" dirty="0" err="1" smtClean="0"/>
              <a:t>Transana</a:t>
            </a:r>
            <a:r>
              <a:rPr lang="en-US" dirty="0" smtClean="0"/>
              <a:t> was originally created by Chris </a:t>
            </a:r>
            <a:r>
              <a:rPr lang="en-US" dirty="0" err="1" smtClean="0"/>
              <a:t>Fassnacht</a:t>
            </a:r>
            <a:r>
              <a:rPr lang="en-US" dirty="0" smtClean="0"/>
              <a:t>. </a:t>
            </a:r>
          </a:p>
          <a:p>
            <a:pPr lvl="1"/>
            <a:r>
              <a:rPr lang="en-US" dirty="0" smtClean="0"/>
              <a:t>It is now developed and maintained by David K. Woods at the Wisconsin Center for Education Research, University of Wisconsin-Madison.</a:t>
            </a:r>
          </a:p>
          <a:p>
            <a:r>
              <a:rPr lang="en-US" dirty="0" smtClean="0"/>
              <a:t>Newest version: </a:t>
            </a:r>
            <a:r>
              <a:rPr lang="en-US" dirty="0" err="1" smtClean="0"/>
              <a:t>Transana</a:t>
            </a:r>
            <a:r>
              <a:rPr lang="en-US" dirty="0" smtClean="0"/>
              <a:t> 2.30 (10/29/2008)</a:t>
            </a:r>
          </a:p>
          <a:p>
            <a:r>
              <a:rPr lang="en-US" dirty="0" smtClean="0"/>
              <a:t>No longer free!</a:t>
            </a:r>
          </a:p>
          <a:p>
            <a:r>
              <a:rPr lang="en-US" dirty="0" smtClean="0"/>
              <a:t>In 10 languages</a:t>
            </a:r>
          </a:p>
          <a:p>
            <a:pPr lvl="1"/>
            <a:r>
              <a:rPr lang="en-US" dirty="0" smtClean="0"/>
              <a:t>English, </a:t>
            </a:r>
            <a:r>
              <a:rPr lang="en-US" dirty="0" smtClean="0"/>
              <a:t>Danish, </a:t>
            </a:r>
            <a:r>
              <a:rPr lang="en-US" dirty="0" smtClean="0"/>
              <a:t>Dutch, French, German, Italian, Norwegian, Russian, Spanish, and Swedish</a:t>
            </a:r>
          </a:p>
          <a:p>
            <a:r>
              <a:rPr lang="en-US" dirty="0" smtClean="0"/>
              <a:t>Does 4 things: transcription, clip creation, coding, and writing analytic memos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load video; then create a transcription</a:t>
            </a:r>
          </a:p>
          <a:p>
            <a:pPr lvl="1"/>
            <a:r>
              <a:rPr lang="en-US" dirty="0" err="1" smtClean="0"/>
              <a:t>Transana</a:t>
            </a:r>
            <a:r>
              <a:rPr lang="en-US" dirty="0" smtClean="0"/>
              <a:t> allows you to associate multiple transcripts with each video</a:t>
            </a:r>
          </a:p>
          <a:p>
            <a:pPr lvl="1"/>
            <a:r>
              <a:rPr lang="en-US" dirty="0" err="1" smtClean="0"/>
              <a:t>Transana</a:t>
            </a:r>
            <a:r>
              <a:rPr lang="en-US" dirty="0" smtClean="0"/>
              <a:t> supports Jeffersonian Notation, a formal system of codes</a:t>
            </a:r>
          </a:p>
          <a:p>
            <a:pPr lvl="1"/>
            <a:r>
              <a:rPr lang="en-US" dirty="0" err="1" smtClean="0"/>
              <a:t>Transana</a:t>
            </a:r>
            <a:r>
              <a:rPr lang="en-US" dirty="0" smtClean="0"/>
              <a:t> allows you to enter "time codes" as part of the process of creating your transcript(s)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lip Creation &amp; Keywords</a:t>
            </a:r>
            <a:endParaRPr lang="en-US" dirty="0"/>
          </a:p>
        </p:txBody>
      </p:sp>
      <p:sp>
        <p:nvSpPr>
          <p:cNvPr id="3" name="Content Placeholder 2"/>
          <p:cNvSpPr>
            <a:spLocks noGrp="1"/>
          </p:cNvSpPr>
          <p:nvPr>
            <p:ph idx="1"/>
          </p:nvPr>
        </p:nvSpPr>
        <p:spPr>
          <a:xfrm>
            <a:off x="304800" y="1371600"/>
            <a:ext cx="8534400" cy="5105400"/>
          </a:xfrm>
        </p:spPr>
        <p:txBody>
          <a:bodyPr>
            <a:normAutofit fontScale="92500" lnSpcReduction="20000"/>
          </a:bodyPr>
          <a:lstStyle/>
          <a:p>
            <a:r>
              <a:rPr lang="en-US" dirty="0" smtClean="0"/>
              <a:t>All coding in </a:t>
            </a:r>
            <a:r>
              <a:rPr lang="en-US" dirty="0" err="1" smtClean="0"/>
              <a:t>Transana</a:t>
            </a:r>
            <a:r>
              <a:rPr lang="en-US" dirty="0" smtClean="0"/>
              <a:t> is done at the clip level</a:t>
            </a:r>
          </a:p>
          <a:p>
            <a:r>
              <a:rPr lang="en-US" dirty="0" smtClean="0"/>
              <a:t>Clips</a:t>
            </a:r>
          </a:p>
          <a:p>
            <a:pPr lvl="1"/>
            <a:r>
              <a:rPr lang="en-US" dirty="0" smtClean="0"/>
              <a:t>Assign keywords to clips</a:t>
            </a:r>
          </a:p>
          <a:p>
            <a:pPr lvl="1"/>
            <a:r>
              <a:rPr lang="en-US" dirty="0" smtClean="0"/>
              <a:t>Each clip can have multiple keywords</a:t>
            </a:r>
          </a:p>
          <a:p>
            <a:r>
              <a:rPr lang="en-US" dirty="0" smtClean="0"/>
              <a:t>Quick Clips</a:t>
            </a:r>
          </a:p>
          <a:p>
            <a:pPr lvl="1"/>
            <a:r>
              <a:rPr lang="en-US" dirty="0" smtClean="0"/>
              <a:t>Quick clips are not named by the researcher during creation and are not initially placed in any theory-bound collection. This allows the researcher to defer these tasks to later in the analytic process, after an initial theoretical understanding has had time to emerge from the data</a:t>
            </a:r>
          </a:p>
          <a:p>
            <a:pPr lvl="1"/>
            <a:r>
              <a:rPr lang="en-US" dirty="0" smtClean="0"/>
              <a:t>Keyword maps/graphs (JPG file)</a:t>
            </a:r>
          </a:p>
          <a:p>
            <a:pPr lvl="2"/>
            <a:r>
              <a:rPr lang="en-US" dirty="0" smtClean="0"/>
              <a:t>Visual patterns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a:t>
            </a:r>
            <a:r>
              <a:rPr lang="en-US" dirty="0" err="1" smtClean="0"/>
              <a:t>Memoing</a:t>
            </a:r>
            <a:endParaRPr lang="en-US" dirty="0"/>
          </a:p>
        </p:txBody>
      </p:sp>
      <p:sp>
        <p:nvSpPr>
          <p:cNvPr id="3" name="Content Placeholder 2"/>
          <p:cNvSpPr>
            <a:spLocks noGrp="1"/>
          </p:cNvSpPr>
          <p:nvPr>
            <p:ph idx="1"/>
          </p:nvPr>
        </p:nvSpPr>
        <p:spPr>
          <a:xfrm>
            <a:off x="228600" y="1371600"/>
            <a:ext cx="8686800" cy="5257800"/>
          </a:xfrm>
        </p:spPr>
        <p:txBody>
          <a:bodyPr/>
          <a:lstStyle/>
          <a:p>
            <a:r>
              <a:rPr lang="en-US" dirty="0" smtClean="0"/>
              <a:t>Analytic </a:t>
            </a:r>
            <a:r>
              <a:rPr lang="en-US" dirty="0" err="1" smtClean="0"/>
              <a:t>memoing</a:t>
            </a:r>
            <a:r>
              <a:rPr lang="en-US" dirty="0" smtClean="0"/>
              <a:t> allows a researcher to create descriptions of analytic content and process which document analytic decisions</a:t>
            </a:r>
          </a:p>
          <a:p>
            <a:r>
              <a:rPr lang="en-US" dirty="0" smtClean="0"/>
              <a:t>Facilitated through the use of </a:t>
            </a:r>
            <a:r>
              <a:rPr lang="en-US" b="1" dirty="0" smtClean="0"/>
              <a:t>Notes</a:t>
            </a:r>
            <a:r>
              <a:rPr lang="en-US" dirty="0" smtClean="0"/>
              <a:t>. </a:t>
            </a:r>
          </a:p>
          <a:p>
            <a:pPr lvl="1"/>
            <a:r>
              <a:rPr lang="en-US" dirty="0" smtClean="0"/>
              <a:t>Notes are plain text records which can be attached to series, episode, transcript, collection and clip records</a:t>
            </a:r>
          </a:p>
          <a:p>
            <a:pPr lvl="1"/>
            <a:r>
              <a:rPr lang="en-US" dirty="0" smtClean="0"/>
              <a:t>The </a:t>
            </a:r>
            <a:r>
              <a:rPr lang="en-US" b="1" dirty="0" smtClean="0"/>
              <a:t>Notes Browser</a:t>
            </a:r>
            <a:r>
              <a:rPr lang="en-US" dirty="0"/>
              <a:t> </a:t>
            </a:r>
            <a:r>
              <a:rPr lang="en-US" dirty="0" smtClean="0"/>
              <a:t>views all analytic notes in one place. </a:t>
            </a:r>
          </a:p>
          <a:p>
            <a:endParaRPr lang="en-US" dirty="0"/>
          </a:p>
        </p:txBody>
      </p:sp>
      <p:pic>
        <p:nvPicPr>
          <p:cNvPr id="4" name="Picture 3" descr="Notes.gif"/>
          <p:cNvPicPr>
            <a:picLocks noChangeAspect="1"/>
          </p:cNvPicPr>
          <p:nvPr/>
        </p:nvPicPr>
        <p:blipFill>
          <a:blip r:embed="rId2" cstate="print"/>
          <a:stretch>
            <a:fillRect/>
          </a:stretch>
        </p:blipFill>
        <p:spPr>
          <a:xfrm>
            <a:off x="3581400" y="5029200"/>
            <a:ext cx="2743200" cy="14755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Features</a:t>
            </a:r>
            <a:endParaRPr lang="en-US" dirty="0"/>
          </a:p>
        </p:txBody>
      </p:sp>
      <p:sp>
        <p:nvSpPr>
          <p:cNvPr id="3" name="Content Placeholder 2"/>
          <p:cNvSpPr>
            <a:spLocks noGrp="1"/>
          </p:cNvSpPr>
          <p:nvPr>
            <p:ph idx="1"/>
          </p:nvPr>
        </p:nvSpPr>
        <p:spPr>
          <a:xfrm>
            <a:off x="228600" y="1295400"/>
            <a:ext cx="8686800" cy="5257800"/>
          </a:xfrm>
        </p:spPr>
        <p:txBody>
          <a:bodyPr/>
          <a:lstStyle/>
          <a:p>
            <a:r>
              <a:rPr lang="en-US" dirty="0" smtClean="0"/>
              <a:t>Video encryption for safe transfer of files</a:t>
            </a:r>
          </a:p>
          <a:p>
            <a:r>
              <a:rPr lang="en-US" b="1" dirty="0"/>
              <a:t>P</a:t>
            </a:r>
            <a:r>
              <a:rPr lang="en-US" b="1" dirty="0" smtClean="0"/>
              <a:t>resentation mode</a:t>
            </a:r>
            <a:r>
              <a:rPr lang="en-US" dirty="0" smtClean="0"/>
              <a:t> allows excerpts of video data (</a:t>
            </a:r>
            <a:r>
              <a:rPr lang="en-US" dirty="0" err="1" smtClean="0"/>
              <a:t>Transana</a:t>
            </a:r>
            <a:r>
              <a:rPr lang="en-US" dirty="0" smtClean="0"/>
              <a:t> clips) to be used with presentation software</a:t>
            </a:r>
          </a:p>
          <a:p>
            <a:r>
              <a:rPr lang="en-US" dirty="0" err="1" smtClean="0"/>
              <a:t>Transana</a:t>
            </a:r>
            <a:r>
              <a:rPr lang="en-US" dirty="0" smtClean="0"/>
              <a:t> has a </a:t>
            </a:r>
            <a:r>
              <a:rPr lang="en-US" b="1" dirty="0" smtClean="0"/>
              <a:t>multi-user</a:t>
            </a:r>
            <a:r>
              <a:rPr lang="en-US" dirty="0" smtClean="0"/>
              <a:t> version: </a:t>
            </a:r>
            <a:r>
              <a:rPr lang="en-US" b="1" dirty="0" err="1" smtClean="0"/>
              <a:t>Transana</a:t>
            </a:r>
            <a:r>
              <a:rPr lang="en-US" b="1" dirty="0" smtClean="0"/>
              <a:t>-MU</a:t>
            </a:r>
          </a:p>
          <a:p>
            <a:pPr lvl="1"/>
            <a:r>
              <a:rPr lang="en-US" dirty="0" smtClean="0"/>
              <a:t>allowing data to be shared by many researchers at once, even if those researchers are not in the same location. Changes made by one researcher are instantaneously reflected on screen of all other researchers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372</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Transana</vt:lpstr>
      <vt:lpstr>General</vt:lpstr>
      <vt:lpstr>Transcription</vt:lpstr>
      <vt:lpstr>Clip Creation &amp; Keywords</vt:lpstr>
      <vt:lpstr>Analytic Memoing</vt:lpstr>
      <vt:lpstr>Other Features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Transana</dc:title>
  <dc:creator>Pun</dc:creator>
  <cp:lastModifiedBy>Pun</cp:lastModifiedBy>
  <cp:revision>16</cp:revision>
  <dcterms:created xsi:type="dcterms:W3CDTF">2009-10-16T15:30:05Z</dcterms:created>
  <dcterms:modified xsi:type="dcterms:W3CDTF">2009-10-16T16:56:47Z</dcterms:modified>
</cp:coreProperties>
</file>