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7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416F2-4BC3-4E4E-8FD4-C0E058BAB81B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1E234-1D75-4B00-9A08-D8B41D4D9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Third turn position work during a review quiz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Okay</a:t>
            </a:r>
            <a:r>
              <a:rPr lang="en-US" dirty="0" smtClean="0">
                <a:solidFill>
                  <a:schemeClr val="tx1"/>
                </a:solidFill>
              </a:rPr>
              <a:t>, repetitions, and reformulations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4648200"/>
            <a:ext cx="350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APLNG </a:t>
            </a:r>
            <a:r>
              <a:rPr lang="en-US" sz="1400" dirty="0" smtClean="0"/>
              <a:t>586: Classroom Discourse</a:t>
            </a:r>
          </a:p>
          <a:p>
            <a:pPr algn="ctr"/>
            <a:r>
              <a:rPr lang="en-US" sz="1400" dirty="0" smtClean="0"/>
              <a:t>Joan Kelly Hall</a:t>
            </a:r>
          </a:p>
          <a:p>
            <a:pPr algn="ctr"/>
            <a:r>
              <a:rPr lang="en-US" sz="1400" dirty="0" smtClean="0"/>
              <a:t>Fall 2009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Excerpt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21	C</a:t>
            </a:r>
            <a:r>
              <a:rPr lang="en-US" dirty="0"/>
              <a:t>:	um international TA in Utah </a:t>
            </a:r>
            <a:r>
              <a:rPr lang="en-US" dirty="0">
                <a:sym typeface="Symbol"/>
              </a:rPr>
              <a:t></a:t>
            </a:r>
            <a:r>
              <a:rPr lang="en-US" dirty="0"/>
              <a:t>study who </a:t>
            </a:r>
            <a:r>
              <a:rPr lang="en-US" dirty="0" smtClean="0"/>
              <a:t>		study </a:t>
            </a:r>
            <a:r>
              <a:rPr lang="en-US" dirty="0"/>
              <a:t>the tape that first thought that uh </a:t>
            </a:r>
            <a:r>
              <a:rPr lang="en-US" dirty="0" smtClean="0"/>
              <a:t>		we </a:t>
            </a:r>
            <a:r>
              <a:rPr lang="en-US" dirty="0"/>
              <a:t>can’t was kind of keep the student </a:t>
            </a:r>
            <a:r>
              <a:rPr lang="en-US" dirty="0" smtClean="0"/>
              <a:t>		waiting </a:t>
            </a:r>
            <a:r>
              <a:rPr lang="en-US" dirty="0"/>
              <a:t>and it was impolite however </a:t>
            </a:r>
            <a:r>
              <a:rPr lang="en-US" dirty="0" smtClean="0"/>
              <a:t>		they change </a:t>
            </a:r>
            <a:r>
              <a:rPr lang="en-US" dirty="0"/>
              <a:t>the idea that if a teacher </a:t>
            </a:r>
            <a:r>
              <a:rPr lang="en-US" dirty="0" smtClean="0"/>
              <a:t>		keep </a:t>
            </a:r>
            <a:r>
              <a:rPr lang="en-US" dirty="0"/>
              <a:t>increasing wait time can make a </a:t>
            </a:r>
            <a:r>
              <a:rPr lang="en-US" dirty="0" smtClean="0"/>
              <a:t>		students more </a:t>
            </a:r>
            <a:r>
              <a:rPr lang="en-US" dirty="0"/>
              <a:t>comfortable. ((reading))</a:t>
            </a:r>
          </a:p>
          <a:p>
            <a:pPr>
              <a:buNone/>
            </a:pPr>
            <a:r>
              <a:rPr lang="en-US" dirty="0" smtClean="0"/>
              <a:t>25	T</a:t>
            </a:r>
            <a:r>
              <a:rPr lang="en-US" dirty="0"/>
              <a:t>:	</a:t>
            </a:r>
            <a:r>
              <a:rPr lang="en-US" b="1" dirty="0">
                <a:solidFill>
                  <a:srgbClr val="FF0000"/>
                </a:solidFill>
              </a:rPr>
              <a:t>right.</a:t>
            </a:r>
            <a:r>
              <a:rPr lang="en-US" dirty="0"/>
              <a:t> They thought </a:t>
            </a:r>
            <a:r>
              <a:rPr lang="en-US" dirty="0">
                <a:sym typeface="Symbol"/>
              </a:rPr>
              <a:t></a:t>
            </a:r>
            <a:r>
              <a:rPr lang="en-US" dirty="0"/>
              <a:t>it was </a:t>
            </a:r>
            <a:r>
              <a:rPr lang="en-US" u="sng" dirty="0"/>
              <a:t>impolite</a:t>
            </a:r>
            <a:r>
              <a:rPr lang="en-US" dirty="0"/>
              <a:t>. </a:t>
            </a:r>
            <a:r>
              <a:rPr lang="en-US" dirty="0" smtClean="0"/>
              <a:t>		That </a:t>
            </a:r>
            <a:r>
              <a:rPr lang="en-US" dirty="0"/>
              <a:t>the </a:t>
            </a:r>
            <a:r>
              <a:rPr lang="en-US" dirty="0">
                <a:sym typeface="Symbol"/>
              </a:rPr>
              <a:t></a:t>
            </a:r>
            <a:r>
              <a:rPr lang="en-US" dirty="0"/>
              <a:t>students </a:t>
            </a:r>
            <a:r>
              <a:rPr lang="en-US" dirty="0">
                <a:sym typeface="Symbol"/>
              </a:rPr>
              <a:t></a:t>
            </a:r>
            <a:r>
              <a:rPr lang="en-US" dirty="0"/>
              <a:t>wouldn’t like</a:t>
            </a:r>
            <a:r>
              <a:rPr lang="en-US" dirty="0">
                <a:sym typeface="Symbol"/>
              </a:rPr>
              <a:t></a:t>
            </a:r>
            <a:r>
              <a:rPr lang="en-US" dirty="0"/>
              <a:t> it. </a:t>
            </a: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Repeated patterns</a:t>
            </a:r>
          </a:p>
          <a:p>
            <a:pPr lvl="1"/>
            <a:r>
              <a:rPr lang="en-US" dirty="0" smtClean="0"/>
              <a:t>Okay</a:t>
            </a:r>
          </a:p>
          <a:p>
            <a:pPr lvl="2"/>
            <a:r>
              <a:rPr lang="en-US" dirty="0" smtClean="0"/>
              <a:t>Projects reformulated, more specific, or elaborated response</a:t>
            </a:r>
          </a:p>
          <a:p>
            <a:pPr lvl="2"/>
            <a:r>
              <a:rPr lang="en-US" dirty="0" smtClean="0"/>
              <a:t>Used to co-construct list answer with student</a:t>
            </a:r>
          </a:p>
          <a:p>
            <a:pPr lvl="1"/>
            <a:r>
              <a:rPr lang="en-US" dirty="0" smtClean="0"/>
              <a:t>Repetitions</a:t>
            </a:r>
          </a:p>
          <a:p>
            <a:pPr lvl="2"/>
            <a:r>
              <a:rPr lang="en-US" dirty="0" smtClean="0"/>
              <a:t>Similar to </a:t>
            </a:r>
            <a:r>
              <a:rPr lang="en-US" i="1" dirty="0" smtClean="0"/>
              <a:t>okay</a:t>
            </a:r>
            <a:r>
              <a:rPr lang="en-US" dirty="0" smtClean="0"/>
              <a:t> (list answer)</a:t>
            </a:r>
          </a:p>
          <a:p>
            <a:pPr lvl="1"/>
            <a:r>
              <a:rPr lang="en-US" i="1" dirty="0" smtClean="0"/>
              <a:t>Right</a:t>
            </a:r>
            <a:r>
              <a:rPr lang="en-US" dirty="0" smtClean="0"/>
              <a:t>-prefaced reformulations</a:t>
            </a:r>
          </a:p>
          <a:p>
            <a:pPr lvl="2"/>
            <a:r>
              <a:rPr lang="en-US" dirty="0" smtClean="0"/>
              <a:t>Provides affirmative evaluation and concise reformulation of student response</a:t>
            </a:r>
          </a:p>
          <a:p>
            <a:pPr lvl="2"/>
            <a:r>
              <a:rPr lang="en-US" dirty="0" smtClean="0"/>
              <a:t>Brings question to close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Expand data set</a:t>
            </a:r>
          </a:p>
          <a:p>
            <a:pPr lvl="1"/>
            <a:r>
              <a:rPr lang="en-US" dirty="0" smtClean="0"/>
              <a:t>More examples needed to confirm/disconfirm patterns</a:t>
            </a:r>
          </a:p>
          <a:p>
            <a:pPr lvl="1"/>
            <a:r>
              <a:rPr lang="en-US" dirty="0" smtClean="0"/>
              <a:t>Include non-quiz game data</a:t>
            </a:r>
          </a:p>
          <a:p>
            <a:pPr lvl="2"/>
            <a:r>
              <a:rPr lang="en-US" dirty="0" smtClean="0"/>
              <a:t>Are these patterns found only in review quiz games or are they pervasive in “regular” teaching</a:t>
            </a:r>
          </a:p>
          <a:p>
            <a:pPr lvl="1"/>
            <a:r>
              <a:rPr lang="en-US" dirty="0" smtClean="0"/>
              <a:t>Other teachers/classes</a:t>
            </a:r>
          </a:p>
          <a:p>
            <a:r>
              <a:rPr lang="en-US" dirty="0" smtClean="0"/>
              <a:t>More focus on intonation contour/prosodic features</a:t>
            </a:r>
          </a:p>
          <a:p>
            <a:pPr lvl="1"/>
            <a:r>
              <a:rPr lang="en-US" dirty="0" smtClean="0"/>
              <a:t>Following student response vs. contrasting/differing from student 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turn position in IRE sequences</a:t>
            </a:r>
          </a:p>
          <a:p>
            <a:r>
              <a:rPr lang="en-US" dirty="0" smtClean="0"/>
              <a:t>Methodological and analytic procedures</a:t>
            </a:r>
          </a:p>
          <a:p>
            <a:r>
              <a:rPr lang="en-US" dirty="0" smtClean="0"/>
              <a:t>Preliminary analyses</a:t>
            </a:r>
          </a:p>
          <a:p>
            <a:pPr lvl="1"/>
            <a:r>
              <a:rPr lang="en-US" i="1" dirty="0" smtClean="0"/>
              <a:t>Okay</a:t>
            </a:r>
            <a:endParaRPr lang="en-US" dirty="0" smtClean="0"/>
          </a:p>
          <a:p>
            <a:pPr lvl="1"/>
            <a:r>
              <a:rPr lang="en-US" dirty="0" smtClean="0"/>
              <a:t>Repetitions</a:t>
            </a:r>
          </a:p>
          <a:p>
            <a:pPr lvl="1"/>
            <a:r>
              <a:rPr lang="en-US" i="1" dirty="0" smtClean="0"/>
              <a:t>Right</a:t>
            </a:r>
            <a:r>
              <a:rPr lang="en-US" dirty="0" smtClean="0"/>
              <a:t>-prefaced reformulations</a:t>
            </a:r>
          </a:p>
          <a:p>
            <a:r>
              <a:rPr lang="en-US" dirty="0" smtClean="0"/>
              <a:t>Concluding remarks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Turn Position in 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Prototypical IRE sequences </a:t>
            </a:r>
            <a:r>
              <a:rPr lang="en-US" sz="2000" dirty="0" smtClean="0"/>
              <a:t>(</a:t>
            </a:r>
            <a:r>
              <a:rPr lang="en-US" sz="2000" dirty="0" err="1" smtClean="0"/>
              <a:t>Mehan</a:t>
            </a:r>
            <a:r>
              <a:rPr lang="en-US" sz="2000" dirty="0" smtClean="0"/>
              <a:t>, 1979; Lemke, 1990)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turn: Teacher-initiated question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turn: Student response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turn: Teacher evaluation of student response</a:t>
            </a:r>
          </a:p>
          <a:p>
            <a:r>
              <a:rPr lang="en-US" dirty="0" smtClean="0"/>
              <a:t>However, Lee (2007) observes that third turn position is interactionally contingent and accomplishes several actions:</a:t>
            </a:r>
          </a:p>
          <a:p>
            <a:pPr lvl="1"/>
            <a:r>
              <a:rPr lang="en-US" dirty="0" smtClean="0"/>
              <a:t>(1) Parsing, (2) steering the sequence, (3) intimating answers, (3) discovering language learners in action, and (4) class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Video-recorded review quiz game in an ESL/ITA class</a:t>
            </a:r>
          </a:p>
          <a:p>
            <a:pPr lvl="1"/>
            <a:r>
              <a:rPr lang="en-US" dirty="0" smtClean="0"/>
              <a:t>Focus on 12 questions during review game </a:t>
            </a:r>
            <a:br>
              <a:rPr lang="en-US" dirty="0" smtClean="0"/>
            </a:br>
            <a:r>
              <a:rPr lang="en-US" dirty="0" smtClean="0"/>
              <a:t>(i.e., excluded pre- and postgame interaction)</a:t>
            </a:r>
          </a:p>
          <a:p>
            <a:r>
              <a:rPr lang="en-US" dirty="0" smtClean="0"/>
              <a:t>“Unmotivated” noticing</a:t>
            </a:r>
          </a:p>
          <a:p>
            <a:pPr lvl="1"/>
            <a:r>
              <a:rPr lang="en-US" dirty="0" smtClean="0"/>
              <a:t>Video recording reviewed by group</a:t>
            </a:r>
          </a:p>
          <a:p>
            <a:pPr lvl="1"/>
            <a:r>
              <a:rPr lang="en-US" dirty="0" smtClean="0"/>
              <a:t>Narrowed down to student responses and third turn position</a:t>
            </a:r>
          </a:p>
          <a:p>
            <a:pPr lvl="1"/>
            <a:r>
              <a:rPr lang="en-US" dirty="0" smtClean="0"/>
              <a:t>Transcription follows CA conventions as presented in </a:t>
            </a:r>
            <a:br>
              <a:rPr lang="en-US" dirty="0" smtClean="0"/>
            </a:br>
            <a:r>
              <a:rPr lang="en-US" dirty="0" smtClean="0"/>
              <a:t>ten Have (2004)</a:t>
            </a:r>
          </a:p>
          <a:p>
            <a:r>
              <a:rPr lang="en-US" dirty="0" smtClean="0"/>
              <a:t>Transcribed data used in concert with video data for analyses</a:t>
            </a:r>
          </a:p>
          <a:p>
            <a:pPr lvl="1"/>
            <a:r>
              <a:rPr lang="en-US" dirty="0" smtClean="0"/>
              <a:t>Focus on emergent patterns</a:t>
            </a:r>
          </a:p>
          <a:p>
            <a:pPr lvl="1"/>
            <a:r>
              <a:rPr lang="en-US" dirty="0" smtClean="0"/>
              <a:t>Three foci selected</a:t>
            </a:r>
          </a:p>
          <a:p>
            <a:pPr lvl="2"/>
            <a:r>
              <a:rPr lang="en-US" i="1" dirty="0" smtClean="0"/>
              <a:t>Okay</a:t>
            </a:r>
          </a:p>
          <a:p>
            <a:pPr lvl="2"/>
            <a:r>
              <a:rPr lang="en-US" dirty="0" smtClean="0"/>
              <a:t>Repetitions</a:t>
            </a:r>
          </a:p>
          <a:p>
            <a:pPr lvl="2"/>
            <a:r>
              <a:rPr lang="en-US" i="1" dirty="0" smtClean="0"/>
              <a:t>Right</a:t>
            </a:r>
            <a:r>
              <a:rPr lang="en-US" dirty="0" smtClean="0"/>
              <a:t>-prefaced reformulations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>
                <a:cs typeface="Times New Roman" pitchFamily="18" charset="0"/>
              </a:rPr>
              <a:t>Okay: ‘You are on the right track, </a:t>
            </a:r>
            <a:br>
              <a:rPr lang="en-US" sz="3800" dirty="0" smtClean="0">
                <a:cs typeface="Times New Roman" pitchFamily="18" charset="0"/>
              </a:rPr>
            </a:br>
            <a:r>
              <a:rPr lang="en-US" sz="3800" dirty="0" smtClean="0">
                <a:cs typeface="Times New Roman" pitchFamily="18" charset="0"/>
              </a:rPr>
              <a:t>but it’s not quite the answer’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2700" b="1" dirty="0" smtClean="0">
                <a:cs typeface="Times New Roman" pitchFamily="18" charset="0"/>
              </a:rPr>
              <a:t>Excerpt 10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cs typeface="Times New Roman" pitchFamily="18" charset="0"/>
              </a:rPr>
              <a:t>13    T:		</a:t>
            </a:r>
            <a:r>
              <a:rPr lang="en-US" sz="2700" dirty="0" smtClean="0">
                <a:solidFill>
                  <a:srgbClr val="FF0000"/>
                </a:solidFill>
                <a:cs typeface="Times New Roman" pitchFamily="18" charset="0"/>
              </a:rPr>
              <a:t>okay:,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cs typeface="Times New Roman" pitchFamily="18" charset="0"/>
              </a:rPr>
              <a:t>14    		so what does that mean.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cs typeface="Times New Roman" pitchFamily="18" charset="0"/>
              </a:rPr>
              <a:t>15    		(1.0)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cs typeface="Times New Roman" pitchFamily="18" charset="0"/>
              </a:rPr>
              <a:t>16    		what is it.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cs typeface="Times New Roman" pitchFamily="18" charset="0"/>
              </a:rPr>
              <a:t>17    		those are good examples: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cs typeface="Times New Roman" pitchFamily="18" charset="0"/>
              </a:rPr>
              <a:t>18    		(1.0)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cs typeface="Times New Roman" pitchFamily="18" charset="0"/>
              </a:rPr>
              <a:t>19    H:	so (1.0) um (.) as (.) we (.) say (.) good job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cs typeface="Times New Roman" pitchFamily="18" charset="0"/>
              </a:rPr>
              <a:t>20    		maybe we can encourage (.) the student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dirty="0" smtClean="0">
                <a:cs typeface="Times New Roman" pitchFamily="18" charset="0"/>
              </a:rPr>
              <a:t>21    T:		right.=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>
                <a:cs typeface="Times New Roman" pitchFamily="18" charset="0"/>
              </a:rPr>
              <a:t>Okay: ‘You are on the right track, </a:t>
            </a:r>
            <a:br>
              <a:rPr lang="en-US" sz="3800" dirty="0" smtClean="0">
                <a:cs typeface="Times New Roman" pitchFamily="18" charset="0"/>
              </a:rPr>
            </a:br>
            <a:r>
              <a:rPr lang="en-US" sz="3800" dirty="0" smtClean="0">
                <a:cs typeface="Times New Roman" pitchFamily="18" charset="0"/>
              </a:rPr>
              <a:t>but it’s not quite the answer’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b="1" dirty="0" smtClean="0">
                <a:latin typeface="+mj-lt"/>
                <a:cs typeface="Times New Roman" pitchFamily="18" charset="0"/>
              </a:rPr>
              <a:t>Excerpt 9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16    T:	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okay:,</a:t>
            </a:r>
          </a:p>
          <a:p>
            <a:pPr>
              <a:buFont typeface="Arial" charset="0"/>
              <a:buAutoNum type="arabicPlain" startAt="17"/>
            </a:pPr>
            <a:r>
              <a:rPr lang="en-US" sz="2800" dirty="0" smtClean="0">
                <a:latin typeface="+mj-lt"/>
                <a:cs typeface="Times New Roman" pitchFamily="18" charset="0"/>
              </a:rPr>
              <a:t>    K:	(sometimes) you can ask another question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18    		t- to restate the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the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question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19    		you didn't understand.</a:t>
            </a: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Okay: List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atinLnBrk="1">
              <a:buNone/>
            </a:pPr>
            <a:r>
              <a:rPr lang="en-US" dirty="0" smtClean="0"/>
              <a:t>18	L: 	[yes there’re three (.) um types of questions=</a:t>
            </a:r>
          </a:p>
          <a:p>
            <a:pPr latinLnBrk="1">
              <a:buNone/>
            </a:pPr>
            <a:r>
              <a:rPr lang="en-US" dirty="0" smtClean="0"/>
              <a:t>19	T:					</a:t>
            </a:r>
            <a:r>
              <a:rPr lang="en-US" dirty="0" smtClean="0">
                <a:solidFill>
                  <a:srgbClr val="FF0000"/>
                </a:solidFill>
              </a:rPr>
              <a:t>((nods her head))</a:t>
            </a:r>
          </a:p>
          <a:p>
            <a:pPr latinLnBrk="1">
              <a:buNone/>
            </a:pPr>
            <a:r>
              <a:rPr lang="en-US" dirty="0" smtClean="0"/>
              <a:t>20	L:	=first rising question is to (.) uh (.) check (.)</a:t>
            </a:r>
          </a:p>
          <a:p>
            <a:pPr latinLnBrk="1">
              <a:buNone/>
            </a:pPr>
            <a:r>
              <a:rPr lang="en-US" dirty="0" smtClean="0"/>
              <a:t>21		the student’s </a:t>
            </a:r>
            <a:r>
              <a:rPr lang="en-US" dirty="0" err="1" smtClean="0"/>
              <a:t>underst↑anding</a:t>
            </a:r>
            <a:r>
              <a:rPr lang="en-US" dirty="0" smtClean="0"/>
              <a:t>.=</a:t>
            </a:r>
          </a:p>
          <a:p>
            <a:pPr latinLnBrk="1">
              <a:buNone/>
            </a:pPr>
            <a:r>
              <a:rPr lang="en-US" dirty="0" smtClean="0"/>
              <a:t>22	T: 	</a:t>
            </a:r>
            <a:r>
              <a:rPr lang="en-US" dirty="0" smtClean="0">
                <a:solidFill>
                  <a:srgbClr val="FF0000"/>
                </a:solidFill>
              </a:rPr>
              <a:t>=okay:,=</a:t>
            </a:r>
          </a:p>
          <a:p>
            <a:pPr latinLnBrk="1">
              <a:buNone/>
            </a:pPr>
            <a:r>
              <a:rPr lang="en-US" dirty="0" smtClean="0"/>
              <a:t>23	L: 	=the </a:t>
            </a:r>
            <a:r>
              <a:rPr lang="en-US" dirty="0" err="1" smtClean="0"/>
              <a:t>ss</a:t>
            </a:r>
            <a:r>
              <a:rPr lang="en-US" dirty="0" smtClean="0"/>
              <a:t> the s</a:t>
            </a:r>
            <a:r>
              <a:rPr lang="en-US" u="sng" dirty="0" smtClean="0"/>
              <a:t>e</a:t>
            </a:r>
            <a:r>
              <a:rPr lang="en-US" dirty="0" smtClean="0"/>
              <a:t>cond one is a (.) to: (0.1) to check</a:t>
            </a:r>
          </a:p>
          <a:p>
            <a:pPr latinLnBrk="1">
              <a:buNone/>
            </a:pPr>
            <a:r>
              <a:rPr lang="en-US" dirty="0" smtClean="0"/>
              <a:t>24		the students’ </a:t>
            </a:r>
            <a:r>
              <a:rPr lang="en-US" dirty="0" err="1" smtClean="0"/>
              <a:t>l↑earning</a:t>
            </a:r>
            <a:r>
              <a:rPr lang="en-US" dirty="0" smtClean="0"/>
              <a:t>.</a:t>
            </a:r>
          </a:p>
          <a:p>
            <a:pPr latinLnBrk="1">
              <a:buNone/>
            </a:pPr>
            <a:r>
              <a:rPr lang="en-US" dirty="0" smtClean="0"/>
              <a:t>25	T: 	</a:t>
            </a:r>
            <a:r>
              <a:rPr lang="en-US" dirty="0" smtClean="0">
                <a:solidFill>
                  <a:srgbClr val="FF0000"/>
                </a:solidFill>
              </a:rPr>
              <a:t>ok[ay:, </a:t>
            </a:r>
          </a:p>
          <a:p>
            <a:pPr latinLnBrk="1">
              <a:buNone/>
            </a:pPr>
            <a:r>
              <a:rPr lang="en-US" dirty="0" smtClean="0"/>
              <a:t>26	L: 	  [the third one is to guide the student </a:t>
            </a:r>
            <a:r>
              <a:rPr lang="en-US" dirty="0" err="1" smtClean="0"/>
              <a:t>te:h</a:t>
            </a:r>
            <a:r>
              <a:rPr lang="en-US" dirty="0" smtClean="0"/>
              <a:t> (.)</a:t>
            </a:r>
          </a:p>
          <a:p>
            <a:pPr latinLnBrk="1">
              <a:buNone/>
            </a:pPr>
            <a:r>
              <a:rPr lang="en-US" dirty="0" smtClean="0"/>
              <a:t>27		to: (.) learn the knowledge.</a:t>
            </a:r>
          </a:p>
          <a:p>
            <a:pPr>
              <a:buNone/>
            </a:pPr>
            <a:r>
              <a:rPr lang="en-US" dirty="0" smtClean="0"/>
              <a:t>28	T: 	</a:t>
            </a:r>
            <a:r>
              <a:rPr lang="en-US" dirty="0" smtClean="0">
                <a:solidFill>
                  <a:srgbClr val="FF0000"/>
                </a:solidFill>
              </a:rPr>
              <a:t>okay↑</a:t>
            </a:r>
            <a:r>
              <a:rPr lang="en-US" dirty="0" smtClean="0"/>
              <a:t> I’ll say that’s close </a:t>
            </a:r>
            <a:r>
              <a:rPr lang="en-US" dirty="0" err="1" smtClean="0"/>
              <a:t>enou↑gh</a:t>
            </a:r>
            <a:r>
              <a:rPr lang="en-US" dirty="0" smtClean="0"/>
              <a:t>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Repetition: List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1">
              <a:buNone/>
            </a:pPr>
            <a:r>
              <a:rPr lang="en-US" sz="2600" dirty="0" smtClean="0"/>
              <a:t>13    S:	debate,</a:t>
            </a:r>
          </a:p>
          <a:p>
            <a:pPr latinLnBrk="1">
              <a:buNone/>
            </a:pPr>
            <a:r>
              <a:rPr lang="en-US" sz="2600" dirty="0" smtClean="0"/>
              <a:t>14    T:	</a:t>
            </a:r>
            <a:r>
              <a:rPr lang="en-US" sz="2600" dirty="0" smtClean="0">
                <a:solidFill>
                  <a:srgbClr val="FF0000"/>
                </a:solidFill>
              </a:rPr>
              <a:t>debate,</a:t>
            </a:r>
            <a:r>
              <a:rPr lang="en-US" sz="2600" dirty="0" smtClean="0"/>
              <a:t> ((index finger))</a:t>
            </a:r>
          </a:p>
          <a:p>
            <a:pPr latinLnBrk="1">
              <a:buNone/>
            </a:pPr>
            <a:r>
              <a:rPr lang="en-US" sz="2600" dirty="0" smtClean="0"/>
              <a:t>15    S:	discussion,</a:t>
            </a:r>
          </a:p>
          <a:p>
            <a:pPr latinLnBrk="1">
              <a:buNone/>
            </a:pPr>
            <a:r>
              <a:rPr lang="en-US" sz="2600" dirty="0" smtClean="0"/>
              <a:t>16    T:	</a:t>
            </a:r>
            <a:r>
              <a:rPr lang="en-US" sz="2600" dirty="0" smtClean="0">
                <a:solidFill>
                  <a:srgbClr val="FF0000"/>
                </a:solidFill>
              </a:rPr>
              <a:t>discussion, </a:t>
            </a:r>
            <a:r>
              <a:rPr lang="en-US" sz="2600" dirty="0" smtClean="0"/>
              <a:t>((index and middle fingers))</a:t>
            </a:r>
          </a:p>
          <a:p>
            <a:pPr latinLnBrk="1">
              <a:buNone/>
            </a:pPr>
            <a:r>
              <a:rPr lang="en-US" sz="2600" dirty="0" smtClean="0"/>
              <a:t>17    S:	game,</a:t>
            </a:r>
          </a:p>
          <a:p>
            <a:pPr latinLnBrk="1">
              <a:buNone/>
            </a:pPr>
            <a:r>
              <a:rPr lang="en-US" sz="2600" dirty="0" smtClean="0"/>
              <a:t>18    T:	</a:t>
            </a:r>
            <a:r>
              <a:rPr lang="en-US" sz="2600" dirty="0" smtClean="0">
                <a:solidFill>
                  <a:srgbClr val="FF0000"/>
                </a:solidFill>
              </a:rPr>
              <a:t>game</a:t>
            </a:r>
            <a:r>
              <a:rPr lang="en-US" sz="2600" dirty="0" smtClean="0"/>
              <a:t>, ((index, middle, ring fingers))</a:t>
            </a:r>
          </a:p>
          <a:p>
            <a:pPr latinLnBrk="1">
              <a:buNone/>
            </a:pPr>
            <a:r>
              <a:rPr lang="en-US" sz="2600" dirty="0" smtClean="0"/>
              <a:t>19    S:	student lab.</a:t>
            </a:r>
          </a:p>
          <a:p>
            <a:pPr latinLnBrk="1">
              <a:buNone/>
            </a:pPr>
            <a:r>
              <a:rPr lang="en-US" sz="2600" dirty="0" smtClean="0"/>
              <a:t>20    T:	</a:t>
            </a:r>
            <a:r>
              <a:rPr lang="en-US" sz="2600" dirty="0" smtClean="0">
                <a:solidFill>
                  <a:srgbClr val="FF0000"/>
                </a:solidFill>
              </a:rPr>
              <a:t>student lab. </a:t>
            </a:r>
            <a:r>
              <a:rPr lang="en-US" sz="2600" dirty="0" smtClean="0"/>
              <a:t>((index, middle, ring, pinky fingers))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Right</a:t>
            </a:r>
            <a:r>
              <a:rPr lang="en-US" dirty="0" smtClean="0"/>
              <a:t>-Prefaced Reformulations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excerpts 4, 5, 7, 8, 9, &amp; 10</a:t>
            </a:r>
          </a:p>
          <a:p>
            <a:r>
              <a:rPr lang="en-US" dirty="0" smtClean="0"/>
              <a:t>Excerpt 4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14	C:	uh (.) ask the </a:t>
            </a:r>
            <a:r>
              <a:rPr lang="en-US" dirty="0" err="1" smtClean="0"/>
              <a:t>paraph</a:t>
            </a:r>
            <a:r>
              <a:rPr lang="en-US" dirty="0" smtClean="0"/>
              <a:t>- paraphrasing 		the (.) definition.=</a:t>
            </a:r>
          </a:p>
          <a:p>
            <a:pPr marL="514350" indent="-514350">
              <a:buNone/>
            </a:pPr>
            <a:r>
              <a:rPr lang="en-US" dirty="0" smtClean="0"/>
              <a:t>    15	T:	=</a:t>
            </a:r>
            <a:r>
              <a:rPr lang="en-US" b="1" dirty="0" smtClean="0">
                <a:solidFill>
                  <a:srgbClr val="FF0000"/>
                </a:solidFill>
              </a:rPr>
              <a:t>right</a:t>
            </a:r>
            <a:r>
              <a:rPr lang="en-US" b="1" dirty="0" smtClean="0"/>
              <a:t> </a:t>
            </a:r>
            <a:r>
              <a:rPr lang="en-US" dirty="0" smtClean="0"/>
              <a:t>you’re paraphrasing 				definitions.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306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Third turn position work during a review quiz game</vt:lpstr>
      <vt:lpstr>Overview</vt:lpstr>
      <vt:lpstr>Third Turn Position in IRE</vt:lpstr>
      <vt:lpstr>Method</vt:lpstr>
      <vt:lpstr>Okay: ‘You are on the right track,  but it’s not quite the answer’</vt:lpstr>
      <vt:lpstr>Okay: ‘You are on the right track,  but it’s not quite the answer’</vt:lpstr>
      <vt:lpstr>Okay: List Construction</vt:lpstr>
      <vt:lpstr>Repetition: List Construction</vt:lpstr>
      <vt:lpstr>Right-Prefaced Reformulations</vt:lpstr>
      <vt:lpstr>Excerpt 7</vt:lpstr>
      <vt:lpstr>Concluding Remarks</vt:lpstr>
      <vt:lpstr>Future Directions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turn position work during a review quiz game</dc:title>
  <dc:creator>Rémi A. van Compernolle</dc:creator>
  <cp:lastModifiedBy>Pun</cp:lastModifiedBy>
  <cp:revision>7</cp:revision>
  <dcterms:created xsi:type="dcterms:W3CDTF">2009-12-09T14:10:51Z</dcterms:created>
  <dcterms:modified xsi:type="dcterms:W3CDTF">2010-07-02T08:56:59Z</dcterms:modified>
</cp:coreProperties>
</file>